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Canva Sans" panose="020B0604020202020204" charset="0"/>
      <p:regular r:id="rId17"/>
    </p:embeddedFont>
    <p:embeddedFont>
      <p:font typeface="Canva Sans Bold" panose="020B0604020202020204" charset="0"/>
      <p:regular r:id="rId18"/>
    </p:embeddedFont>
    <p:embeddedFont>
      <p:font typeface="Oswald" panose="00000500000000000000" pitchFamily="2" charset="0"/>
      <p:regular r:id="rId19"/>
      <p:bold r:id="rId20"/>
    </p:embeddedFont>
    <p:embeddedFont>
      <p:font typeface="Oswald Bold" panose="00000800000000000000"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5" d="100"/>
          <a:sy n="45" d="100"/>
        </p:scale>
        <p:origin x="81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presProps" Target="presProps.xml"/></Relationships>
</file>

<file path=ppt/media/image1.png>
</file>

<file path=ppt/media/image10.jpeg>
</file>

<file path=ppt/media/image11.jpeg>
</file>

<file path=ppt/media/image2.png>
</file>

<file path=ppt/media/image3.svg>
</file>

<file path=ppt/media/image4.png>
</file>

<file path=ppt/media/image5.png>
</file>

<file path=ppt/media/image6.png>
</file>

<file path=ppt/media/image7.png>
</file>

<file path=ppt/media/image8.png>
</file>

<file path=ppt/media/image9.jpe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hyperlink" Target="https://drive.google.com/file/d/1UCcIvuDxoyYRCf1B3NmrDgjWK-WRh-q2/view?usp=sharing" TargetMode="Externa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7659121">
            <a:off x="15091031" y="5585714"/>
            <a:ext cx="7629294" cy="7828566"/>
          </a:xfrm>
          <a:prstGeom prst="rect">
            <a:avLst/>
          </a:prstGeom>
        </p:spPr>
      </p:pic>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258071" y="-4629150"/>
            <a:ext cx="9022634" cy="9258300"/>
          </a:xfrm>
          <a:prstGeom prst="rect">
            <a:avLst/>
          </a:prstGeom>
        </p:spPr>
      </p:pic>
      <p:sp>
        <p:nvSpPr>
          <p:cNvPr id="5" name="TextBox 5"/>
          <p:cNvSpPr txBox="1"/>
          <p:nvPr/>
        </p:nvSpPr>
        <p:spPr>
          <a:xfrm>
            <a:off x="2552051" y="2212161"/>
            <a:ext cx="14707249" cy="3638799"/>
          </a:xfrm>
          <a:prstGeom prst="rect">
            <a:avLst/>
          </a:prstGeom>
        </p:spPr>
        <p:txBody>
          <a:bodyPr lIns="0" tIns="0" rIns="0" bIns="0" rtlCol="0" anchor="t">
            <a:spAutoFit/>
          </a:bodyPr>
          <a:lstStyle/>
          <a:p>
            <a:pPr algn="ctr">
              <a:lnSpc>
                <a:spcPts val="9748"/>
              </a:lnSpc>
            </a:pPr>
            <a:r>
              <a:rPr lang="en-US" sz="7063" spc="692" dirty="0">
                <a:solidFill>
                  <a:srgbClr val="231F20"/>
                </a:solidFill>
                <a:latin typeface="Oswald"/>
              </a:rPr>
              <a:t>INTRODUCTION TO ROBOTICS</a:t>
            </a:r>
          </a:p>
          <a:p>
            <a:pPr algn="ctr">
              <a:lnSpc>
                <a:spcPts val="9748"/>
              </a:lnSpc>
            </a:pPr>
            <a:r>
              <a:rPr lang="en-US" sz="7063" u="sng" spc="692" dirty="0">
                <a:solidFill>
                  <a:srgbClr val="231F20"/>
                </a:solidFill>
                <a:latin typeface="Oswald Bold"/>
              </a:rPr>
              <a:t>REALSENSE BASED SYSTEM FOR TRACKING HAND POSE</a:t>
            </a:r>
            <a:endParaRPr lang="en-US" sz="7063" u="sng" spc="692" dirty="0">
              <a:solidFill>
                <a:srgbClr val="231F20"/>
              </a:solidFill>
              <a:latin typeface="Oswald Bold"/>
              <a:hlinkClick r:id="rId5" tooltip="https://drive.google.com/file/d/1UCcIvuDxoyYRCf1B3NmrDgjWK-WRh-q2/view?usp=sharing"/>
            </a:endParaRPr>
          </a:p>
        </p:txBody>
      </p:sp>
      <p:sp>
        <p:nvSpPr>
          <p:cNvPr id="6" name="TextBox 6"/>
          <p:cNvSpPr txBox="1"/>
          <p:nvPr/>
        </p:nvSpPr>
        <p:spPr>
          <a:xfrm>
            <a:off x="5078671" y="6963175"/>
            <a:ext cx="8130659" cy="1810367"/>
          </a:xfrm>
          <a:prstGeom prst="rect">
            <a:avLst/>
          </a:prstGeom>
        </p:spPr>
        <p:txBody>
          <a:bodyPr lIns="0" tIns="0" rIns="0" bIns="0" rtlCol="0" anchor="t">
            <a:spAutoFit/>
          </a:bodyPr>
          <a:lstStyle/>
          <a:p>
            <a:pPr algn="ctr">
              <a:lnSpc>
                <a:spcPts val="7279"/>
              </a:lnSpc>
            </a:pPr>
            <a:r>
              <a:rPr lang="en-US" sz="5199" dirty="0">
                <a:solidFill>
                  <a:srgbClr val="231F20"/>
                </a:solidFill>
                <a:latin typeface="Canva Sans"/>
              </a:rPr>
              <a:t>Dhruv Gupta(B20MT019)</a:t>
            </a:r>
          </a:p>
          <a:p>
            <a:pPr>
              <a:lnSpc>
                <a:spcPts val="7279"/>
              </a:lnSpc>
            </a:pPr>
            <a:r>
              <a:rPr lang="en-US" sz="5199" dirty="0" err="1">
                <a:solidFill>
                  <a:srgbClr val="231F20"/>
                </a:solidFill>
                <a:latin typeface="Canva Sans"/>
              </a:rPr>
              <a:t>NileshGupta</a:t>
            </a:r>
            <a:r>
              <a:rPr lang="en-US" sz="5199" dirty="0">
                <a:solidFill>
                  <a:srgbClr val="231F20"/>
                </a:solidFill>
                <a:latin typeface="Canva Sans"/>
              </a:rPr>
              <a:t>(B20ME050)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1028700" y="1719159"/>
            <a:ext cx="15231717" cy="8567841"/>
          </a:xfrm>
          <a:prstGeom prst="rect">
            <a:avLst/>
          </a:prstGeom>
        </p:spPr>
      </p:pic>
      <p:sp>
        <p:nvSpPr>
          <p:cNvPr id="3" name="TextBox 3"/>
          <p:cNvSpPr txBox="1"/>
          <p:nvPr/>
        </p:nvSpPr>
        <p:spPr>
          <a:xfrm>
            <a:off x="5453657" y="0"/>
            <a:ext cx="7380685" cy="1292762"/>
          </a:xfrm>
          <a:prstGeom prst="rect">
            <a:avLst/>
          </a:prstGeom>
        </p:spPr>
        <p:txBody>
          <a:bodyPr wrap="square" lIns="0" tIns="0" rIns="0" bIns="0" rtlCol="0" anchor="t">
            <a:spAutoFit/>
          </a:bodyPr>
          <a:lstStyle/>
          <a:p>
            <a:pPr algn="ctr">
              <a:lnSpc>
                <a:spcPts val="10639"/>
              </a:lnSpc>
              <a:spcBef>
                <a:spcPct val="0"/>
              </a:spcBef>
            </a:pPr>
            <a:r>
              <a:rPr lang="en-US" sz="7599" dirty="0">
                <a:solidFill>
                  <a:srgbClr val="FF0000"/>
                </a:solidFill>
                <a:latin typeface="Canva Sans Bold"/>
              </a:rPr>
              <a:t>Detection</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TextBox 2"/>
          <p:cNvSpPr txBox="1"/>
          <p:nvPr/>
        </p:nvSpPr>
        <p:spPr>
          <a:xfrm>
            <a:off x="3894239" y="2332891"/>
            <a:ext cx="10791621" cy="2268418"/>
          </a:xfrm>
          <a:prstGeom prst="rect">
            <a:avLst/>
          </a:prstGeom>
        </p:spPr>
        <p:txBody>
          <a:bodyPr wrap="square" lIns="0" tIns="0" rIns="0" bIns="0" rtlCol="0" anchor="t">
            <a:spAutoFit/>
          </a:bodyPr>
          <a:lstStyle/>
          <a:p>
            <a:pPr algn="ctr">
              <a:lnSpc>
                <a:spcPts val="18698"/>
              </a:lnSpc>
              <a:spcBef>
                <a:spcPct val="0"/>
              </a:spcBef>
            </a:pPr>
            <a:r>
              <a:rPr lang="en-US" sz="13355" dirty="0">
                <a:solidFill>
                  <a:srgbClr val="000000"/>
                </a:solidFill>
                <a:latin typeface="Canva Sans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TextBox 2"/>
          <p:cNvSpPr txBox="1"/>
          <p:nvPr/>
        </p:nvSpPr>
        <p:spPr>
          <a:xfrm>
            <a:off x="-686395" y="310838"/>
            <a:ext cx="9830395" cy="1292849"/>
          </a:xfrm>
          <a:prstGeom prst="rect">
            <a:avLst/>
          </a:prstGeom>
        </p:spPr>
        <p:txBody>
          <a:bodyPr lIns="0" tIns="0" rIns="0" bIns="0" rtlCol="0" anchor="t">
            <a:spAutoFit/>
          </a:bodyPr>
          <a:lstStyle/>
          <a:p>
            <a:pPr algn="ctr">
              <a:lnSpc>
                <a:spcPts val="10640"/>
              </a:lnSpc>
            </a:pPr>
            <a:r>
              <a:rPr lang="en-US" sz="7600">
                <a:solidFill>
                  <a:srgbClr val="000000"/>
                </a:solidFill>
                <a:latin typeface="Canva Sans Bold"/>
              </a:rPr>
              <a:t>INTRODUCTION</a:t>
            </a:r>
          </a:p>
        </p:txBody>
      </p:sp>
      <p:sp>
        <p:nvSpPr>
          <p:cNvPr id="3" name="TextBox 3"/>
          <p:cNvSpPr txBox="1"/>
          <p:nvPr/>
        </p:nvSpPr>
        <p:spPr>
          <a:xfrm>
            <a:off x="546652" y="1962467"/>
            <a:ext cx="17567413" cy="7781290"/>
          </a:xfrm>
          <a:prstGeom prst="rect">
            <a:avLst/>
          </a:prstGeom>
        </p:spPr>
        <p:txBody>
          <a:bodyPr lIns="0" tIns="0" rIns="0" bIns="0" rtlCol="0" anchor="t">
            <a:spAutoFit/>
          </a:bodyPr>
          <a:lstStyle/>
          <a:p>
            <a:pPr>
              <a:lnSpc>
                <a:spcPts val="4759"/>
              </a:lnSpc>
            </a:pPr>
            <a:r>
              <a:rPr lang="en-US" sz="3399">
                <a:solidFill>
                  <a:srgbClr val="000000"/>
                </a:solidFill>
                <a:latin typeface="Canva Sans"/>
              </a:rPr>
              <a:t>The aim of this project is to create a virtual touch screen with the help of intel realsense  depth camera to design an interactive game that help students to learn alphabets. </a:t>
            </a:r>
          </a:p>
          <a:p>
            <a:pPr>
              <a:lnSpc>
                <a:spcPts val="4759"/>
              </a:lnSpc>
            </a:pPr>
            <a:endParaRPr lang="en-US" sz="3399">
              <a:solidFill>
                <a:srgbClr val="000000"/>
              </a:solidFill>
              <a:latin typeface="Canva Sans"/>
            </a:endParaRPr>
          </a:p>
          <a:p>
            <a:pPr>
              <a:lnSpc>
                <a:spcPts val="4759"/>
              </a:lnSpc>
            </a:pPr>
            <a:r>
              <a:rPr lang="en-US" sz="3399">
                <a:solidFill>
                  <a:srgbClr val="000000"/>
                </a:solidFill>
                <a:latin typeface="Canva Sans"/>
              </a:rPr>
              <a:t>The existing solution for this problem is based on 2D laser sensor. It uses the input from the 2D sensor to get the coordinates of hand in space and convert the projected screen into a responsive touch screen.</a:t>
            </a:r>
          </a:p>
          <a:p>
            <a:pPr>
              <a:lnSpc>
                <a:spcPts val="4759"/>
              </a:lnSpc>
            </a:pPr>
            <a:endParaRPr lang="en-US" sz="3399">
              <a:solidFill>
                <a:srgbClr val="000000"/>
              </a:solidFill>
              <a:latin typeface="Canva Sans"/>
            </a:endParaRPr>
          </a:p>
          <a:p>
            <a:pPr>
              <a:lnSpc>
                <a:spcPts val="4759"/>
              </a:lnSpc>
            </a:pPr>
            <a:r>
              <a:rPr lang="en-US" sz="3399">
                <a:solidFill>
                  <a:srgbClr val="000000"/>
                </a:solidFill>
                <a:latin typeface="Canva Sans"/>
              </a:rPr>
              <a:t>Using a 3D sensor may provide a good accuracy and less time consuming and effective calibration. With the help of 3D sensor, we had also designed it in a way that person with a disability can also use it, which otherwise may not possible.</a:t>
            </a:r>
          </a:p>
          <a:p>
            <a:pPr>
              <a:lnSpc>
                <a:spcPts val="4759"/>
              </a:lnSpc>
            </a:pPr>
            <a:endParaRPr lang="en-US" sz="3399">
              <a:solidFill>
                <a:srgbClr val="000000"/>
              </a:solidFill>
              <a:latin typeface="Canva Sans"/>
            </a:endParaRPr>
          </a:p>
          <a:p>
            <a:pPr>
              <a:lnSpc>
                <a:spcPts val="4759"/>
              </a:lnSpc>
            </a:pPr>
            <a:endParaRPr lang="en-US" sz="3399">
              <a:solidFill>
                <a:srgbClr val="000000"/>
              </a:solidFill>
              <a:latin typeface="Canva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1143319" y="0"/>
            <a:ext cx="7144681" cy="5180829"/>
          </a:xfrm>
          <a:prstGeom prst="rect">
            <a:avLst/>
          </a:prstGeom>
        </p:spPr>
      </p:pic>
      <p:sp>
        <p:nvSpPr>
          <p:cNvPr id="3" name="TextBox 3"/>
          <p:cNvSpPr txBox="1"/>
          <p:nvPr/>
        </p:nvSpPr>
        <p:spPr>
          <a:xfrm>
            <a:off x="566670" y="310832"/>
            <a:ext cx="10329930" cy="1292861"/>
          </a:xfrm>
          <a:prstGeom prst="rect">
            <a:avLst/>
          </a:prstGeom>
        </p:spPr>
        <p:txBody>
          <a:bodyPr wrap="square" lIns="0" tIns="0" rIns="0" bIns="0" rtlCol="0" anchor="t">
            <a:spAutoFit/>
          </a:bodyPr>
          <a:lstStyle/>
          <a:p>
            <a:pPr algn="ctr">
              <a:lnSpc>
                <a:spcPts val="10639"/>
              </a:lnSpc>
            </a:pPr>
            <a:r>
              <a:rPr lang="en-US" sz="7599" dirty="0">
                <a:solidFill>
                  <a:srgbClr val="000000"/>
                </a:solidFill>
                <a:latin typeface="Canva Sans Bold"/>
              </a:rPr>
              <a:t>Proposed Solution</a:t>
            </a:r>
          </a:p>
        </p:txBody>
      </p:sp>
      <p:sp>
        <p:nvSpPr>
          <p:cNvPr id="4" name="TextBox 4"/>
          <p:cNvSpPr txBox="1"/>
          <p:nvPr/>
        </p:nvSpPr>
        <p:spPr>
          <a:xfrm>
            <a:off x="298174" y="2344440"/>
            <a:ext cx="17290440" cy="7447161"/>
          </a:xfrm>
          <a:prstGeom prst="rect">
            <a:avLst/>
          </a:prstGeom>
        </p:spPr>
        <p:txBody>
          <a:bodyPr lIns="0" tIns="0" rIns="0" bIns="0" rtlCol="0" anchor="t">
            <a:spAutoFit/>
          </a:bodyPr>
          <a:lstStyle/>
          <a:p>
            <a:pPr>
              <a:lnSpc>
                <a:spcPts val="4200"/>
              </a:lnSpc>
            </a:pPr>
            <a:r>
              <a:rPr lang="en-US" sz="3000">
                <a:solidFill>
                  <a:srgbClr val="000000"/>
                </a:solidFill>
                <a:latin typeface="Canva Sans"/>
              </a:rPr>
              <a:t>For creating an interactive projected screen, we had used</a:t>
            </a:r>
          </a:p>
          <a:p>
            <a:pPr>
              <a:lnSpc>
                <a:spcPts val="4200"/>
              </a:lnSpc>
            </a:pPr>
            <a:r>
              <a:rPr lang="en-US" sz="3000">
                <a:solidFill>
                  <a:srgbClr val="000000"/>
                </a:solidFill>
                <a:latin typeface="Canva Sans"/>
              </a:rPr>
              <a:t> hand detection technique (based on media pipe) on the</a:t>
            </a:r>
          </a:p>
          <a:p>
            <a:pPr>
              <a:lnSpc>
                <a:spcPts val="4200"/>
              </a:lnSpc>
            </a:pPr>
            <a:r>
              <a:rPr lang="en-US" sz="3000">
                <a:solidFill>
                  <a:srgbClr val="000000"/>
                </a:solidFill>
                <a:latin typeface="Canva Sans"/>
              </a:rPr>
              <a:t> input video feed from the sensor identified the projected</a:t>
            </a:r>
          </a:p>
          <a:p>
            <a:pPr>
              <a:lnSpc>
                <a:spcPts val="4200"/>
              </a:lnSpc>
            </a:pPr>
            <a:r>
              <a:rPr lang="en-US" sz="3000">
                <a:solidFill>
                  <a:srgbClr val="000000"/>
                </a:solidFill>
                <a:latin typeface="Canva Sans"/>
              </a:rPr>
              <a:t> screen in the space integrated these with a game that will </a:t>
            </a:r>
          </a:p>
          <a:p>
            <a:pPr>
              <a:lnSpc>
                <a:spcPts val="4200"/>
              </a:lnSpc>
            </a:pPr>
            <a:r>
              <a:rPr lang="en-US" sz="3000">
                <a:solidFill>
                  <a:srgbClr val="000000"/>
                </a:solidFill>
                <a:latin typeface="Canva Sans"/>
              </a:rPr>
              <a:t>help kids to learn the alphabet.</a:t>
            </a:r>
          </a:p>
          <a:p>
            <a:pPr>
              <a:lnSpc>
                <a:spcPts val="4200"/>
              </a:lnSpc>
            </a:pPr>
            <a:endParaRPr lang="en-US" sz="3000">
              <a:solidFill>
                <a:srgbClr val="000000"/>
              </a:solidFill>
              <a:latin typeface="Canva Sans"/>
            </a:endParaRPr>
          </a:p>
          <a:p>
            <a:pPr>
              <a:lnSpc>
                <a:spcPts val="4200"/>
              </a:lnSpc>
            </a:pPr>
            <a:r>
              <a:rPr lang="en-US" sz="3000">
                <a:solidFill>
                  <a:srgbClr val="000000"/>
                </a:solidFill>
                <a:latin typeface="Canva Sans"/>
              </a:rPr>
              <a:t>We used an auto-calibration technique based on image processing that does not require human intervention.</a:t>
            </a:r>
          </a:p>
          <a:p>
            <a:pPr>
              <a:lnSpc>
                <a:spcPts val="4200"/>
              </a:lnSpc>
            </a:pPr>
            <a:r>
              <a:rPr lang="en-US" sz="3000">
                <a:solidFill>
                  <a:srgbClr val="000000"/>
                </a:solidFill>
                <a:latin typeface="Canva Sans"/>
              </a:rPr>
              <a:t>The developed game is simple. The user had to choose the correct alphabet from the six options.</a:t>
            </a:r>
          </a:p>
          <a:p>
            <a:pPr>
              <a:lnSpc>
                <a:spcPts val="4200"/>
              </a:lnSpc>
            </a:pPr>
            <a:endParaRPr lang="en-US" sz="3000">
              <a:solidFill>
                <a:srgbClr val="000000"/>
              </a:solidFill>
              <a:latin typeface="Canva Sans"/>
            </a:endParaRPr>
          </a:p>
          <a:p>
            <a:pPr>
              <a:lnSpc>
                <a:spcPts val="4200"/>
              </a:lnSpc>
            </a:pPr>
            <a:r>
              <a:rPr lang="en-US" sz="3000">
                <a:solidFill>
                  <a:srgbClr val="000000"/>
                </a:solidFill>
                <a:latin typeface="Canva Sans"/>
              </a:rPr>
              <a:t>The human hand is an incredible gift enabling us to interact with the world. However, for some individuals, hand mobility may be impaired due to disabilities. This is where we thought to modify the project and present a solution in this project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2225130" y="256609"/>
            <a:ext cx="5819072" cy="5111893"/>
          </a:xfrm>
          <a:prstGeom prst="rect">
            <a:avLst/>
          </a:prstGeom>
        </p:spPr>
      </p:pic>
      <p:sp>
        <p:nvSpPr>
          <p:cNvPr id="3" name="TextBox 3"/>
          <p:cNvSpPr txBox="1"/>
          <p:nvPr/>
        </p:nvSpPr>
        <p:spPr>
          <a:xfrm>
            <a:off x="173935" y="1713989"/>
            <a:ext cx="12051196" cy="7179628"/>
          </a:xfrm>
          <a:prstGeom prst="rect">
            <a:avLst/>
          </a:prstGeom>
        </p:spPr>
        <p:txBody>
          <a:bodyPr lIns="0" tIns="0" rIns="0" bIns="0" rtlCol="0" anchor="t">
            <a:spAutoFit/>
          </a:bodyPr>
          <a:lstStyle/>
          <a:p>
            <a:pPr>
              <a:lnSpc>
                <a:spcPts val="4759"/>
              </a:lnSpc>
            </a:pPr>
            <a:r>
              <a:rPr lang="en-US" sz="3399">
                <a:solidFill>
                  <a:srgbClr val="000000"/>
                </a:solidFill>
                <a:latin typeface="Canva Sans"/>
              </a:rPr>
              <a:t>Using a media pipe library, an active hand detection method was developed that detects the hand in the continuous video feed from the depth camera. The media pipe library uses 21 landmark points to detect the hand. </a:t>
            </a:r>
          </a:p>
          <a:p>
            <a:pPr>
              <a:lnSpc>
                <a:spcPts val="4759"/>
              </a:lnSpc>
            </a:pPr>
            <a:endParaRPr lang="en-US" sz="3399">
              <a:solidFill>
                <a:srgbClr val="000000"/>
              </a:solidFill>
              <a:latin typeface="Canva Sans"/>
            </a:endParaRPr>
          </a:p>
          <a:p>
            <a:pPr>
              <a:lnSpc>
                <a:spcPts val="4759"/>
              </a:lnSpc>
            </a:pPr>
            <a:r>
              <a:rPr lang="en-US" sz="3399">
                <a:solidFill>
                  <a:srgbClr val="000000"/>
                </a:solidFill>
                <a:latin typeface="Canva Sans"/>
              </a:rPr>
              <a:t>When all the fingers are open, then we use an average of the coordinates of the landmarks 0, 5, 9, 13, and 17 taken and the landmark of the tip of the finger if any single finger is open, the finger is open. </a:t>
            </a:r>
          </a:p>
          <a:p>
            <a:pPr>
              <a:lnSpc>
                <a:spcPts val="4759"/>
              </a:lnSpc>
            </a:pPr>
            <a:endParaRPr lang="en-US" sz="3399">
              <a:solidFill>
                <a:srgbClr val="000000"/>
              </a:solidFill>
              <a:latin typeface="Canva Sans"/>
            </a:endParaRPr>
          </a:p>
          <a:p>
            <a:pPr>
              <a:lnSpc>
                <a:spcPts val="4759"/>
              </a:lnSpc>
            </a:pPr>
            <a:r>
              <a:rPr lang="en-US" sz="3399">
                <a:solidFill>
                  <a:srgbClr val="000000"/>
                </a:solidFill>
                <a:latin typeface="Canva Sans"/>
              </a:rPr>
              <a:t>To achieve this, a system is developed to identify when and which fingers are closed and open. </a:t>
            </a:r>
          </a:p>
        </p:txBody>
      </p:sp>
      <p:pic>
        <p:nvPicPr>
          <p:cNvPr id="4" name="Picture 4"/>
          <p:cNvPicPr>
            <a:picLocks noChangeAspect="1"/>
          </p:cNvPicPr>
          <p:nvPr/>
        </p:nvPicPr>
        <p:blipFill>
          <a:blip r:embed="rId3"/>
          <a:srcRect/>
          <a:stretch>
            <a:fillRect/>
          </a:stretch>
        </p:blipFill>
        <p:spPr>
          <a:xfrm>
            <a:off x="12410613" y="5761548"/>
            <a:ext cx="5633589" cy="3854561"/>
          </a:xfrm>
          <a:prstGeom prst="rect">
            <a:avLst/>
          </a:prstGeom>
        </p:spPr>
      </p:pic>
      <p:sp>
        <p:nvSpPr>
          <p:cNvPr id="5" name="TextBox 5"/>
          <p:cNvSpPr txBox="1"/>
          <p:nvPr/>
        </p:nvSpPr>
        <p:spPr>
          <a:xfrm>
            <a:off x="339517" y="113734"/>
            <a:ext cx="7471053" cy="1292861"/>
          </a:xfrm>
          <a:prstGeom prst="rect">
            <a:avLst/>
          </a:prstGeom>
        </p:spPr>
        <p:txBody>
          <a:bodyPr lIns="0" tIns="0" rIns="0" bIns="0" rtlCol="0" anchor="t">
            <a:spAutoFit/>
          </a:bodyPr>
          <a:lstStyle/>
          <a:p>
            <a:pPr algn="ctr">
              <a:lnSpc>
                <a:spcPts val="10639"/>
              </a:lnSpc>
            </a:pPr>
            <a:r>
              <a:rPr lang="en-US" sz="7599">
                <a:solidFill>
                  <a:srgbClr val="000000"/>
                </a:solidFill>
                <a:latin typeface="Canva Sans Bold"/>
              </a:rPr>
              <a:t>Hand Detection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TextBox 2"/>
          <p:cNvSpPr txBox="1"/>
          <p:nvPr/>
        </p:nvSpPr>
        <p:spPr>
          <a:xfrm>
            <a:off x="298174" y="2119630"/>
            <a:ext cx="12119999" cy="7181215"/>
          </a:xfrm>
          <a:prstGeom prst="rect">
            <a:avLst/>
          </a:prstGeom>
        </p:spPr>
        <p:txBody>
          <a:bodyPr lIns="0" tIns="0" rIns="0" bIns="0" rtlCol="0" anchor="t">
            <a:spAutoFit/>
          </a:bodyPr>
          <a:lstStyle/>
          <a:p>
            <a:pPr>
              <a:lnSpc>
                <a:spcPts val="4759"/>
              </a:lnSpc>
            </a:pPr>
            <a:r>
              <a:rPr lang="en-US" sz="3399">
                <a:solidFill>
                  <a:srgbClr val="000000"/>
                </a:solidFill>
                <a:latin typeface="Canva Sans"/>
              </a:rPr>
              <a:t>The major challenge now is to identify and distinguish the area of the projected screen. The projected screen may have some distortions. </a:t>
            </a:r>
          </a:p>
          <a:p>
            <a:pPr>
              <a:lnSpc>
                <a:spcPts val="4759"/>
              </a:lnSpc>
            </a:pPr>
            <a:r>
              <a:rPr lang="en-US" sz="3399">
                <a:solidFill>
                  <a:srgbClr val="000000"/>
                </a:solidFill>
                <a:latin typeface="Canva Sans"/>
              </a:rPr>
              <a:t>For that an automatic calibration technique was developed based on color recognition and image processing.</a:t>
            </a:r>
          </a:p>
          <a:p>
            <a:pPr>
              <a:lnSpc>
                <a:spcPts val="4759"/>
              </a:lnSpc>
            </a:pPr>
            <a:r>
              <a:rPr lang="en-US" sz="3399">
                <a:solidFill>
                  <a:srgbClr val="000000"/>
                </a:solidFill>
                <a:latin typeface="Canva Sans"/>
              </a:rPr>
              <a:t>Red, green and blue color are projected on the screen one by one and their images were taken and processed. </a:t>
            </a:r>
          </a:p>
          <a:p>
            <a:pPr>
              <a:lnSpc>
                <a:spcPts val="4759"/>
              </a:lnSpc>
            </a:pPr>
            <a:r>
              <a:rPr lang="en-US" sz="3399">
                <a:solidFill>
                  <a:srgbClr val="000000"/>
                </a:solidFill>
                <a:latin typeface="Canva Sans"/>
              </a:rPr>
              <a:t>The major color is identified using openCV and its coordinates were noted, its repeated for all three color for accuracy. This gives us the pixel coordinates of the 4 corner of the quadrilateral.</a:t>
            </a:r>
          </a:p>
        </p:txBody>
      </p:sp>
      <p:pic>
        <p:nvPicPr>
          <p:cNvPr id="3" name="Picture 3"/>
          <p:cNvPicPr>
            <a:picLocks noChangeAspect="1"/>
          </p:cNvPicPr>
          <p:nvPr/>
        </p:nvPicPr>
        <p:blipFill>
          <a:blip r:embed="rId2"/>
          <a:srcRect/>
          <a:stretch>
            <a:fillRect/>
          </a:stretch>
        </p:blipFill>
        <p:spPr>
          <a:xfrm>
            <a:off x="12790890" y="2961494"/>
            <a:ext cx="4942375" cy="4364012"/>
          </a:xfrm>
          <a:prstGeom prst="rect">
            <a:avLst/>
          </a:prstGeom>
        </p:spPr>
      </p:pic>
      <p:sp>
        <p:nvSpPr>
          <p:cNvPr id="4" name="TextBox 4"/>
          <p:cNvSpPr txBox="1"/>
          <p:nvPr/>
        </p:nvSpPr>
        <p:spPr>
          <a:xfrm>
            <a:off x="533400" y="338455"/>
            <a:ext cx="10363200" cy="1295400"/>
          </a:xfrm>
          <a:prstGeom prst="rect">
            <a:avLst/>
          </a:prstGeom>
        </p:spPr>
        <p:txBody>
          <a:bodyPr wrap="square" lIns="0" tIns="0" rIns="0" bIns="0" rtlCol="0" anchor="t">
            <a:spAutoFit/>
          </a:bodyPr>
          <a:lstStyle/>
          <a:p>
            <a:pPr algn="ctr">
              <a:lnSpc>
                <a:spcPts val="10500"/>
              </a:lnSpc>
            </a:pPr>
            <a:r>
              <a:rPr lang="en-US" sz="7500" dirty="0">
                <a:solidFill>
                  <a:srgbClr val="000000"/>
                </a:solidFill>
                <a:latin typeface="Canva Sans"/>
              </a:rPr>
              <a:t>Camera Calibration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1131628" y="3604949"/>
            <a:ext cx="7013497" cy="3915302"/>
          </a:xfrm>
          <a:prstGeom prst="rect">
            <a:avLst/>
          </a:prstGeom>
        </p:spPr>
      </p:pic>
      <p:sp>
        <p:nvSpPr>
          <p:cNvPr id="3" name="TextBox 3"/>
          <p:cNvSpPr txBox="1"/>
          <p:nvPr/>
        </p:nvSpPr>
        <p:spPr>
          <a:xfrm>
            <a:off x="0" y="304800"/>
            <a:ext cx="18842090" cy="1295400"/>
          </a:xfrm>
          <a:prstGeom prst="rect">
            <a:avLst/>
          </a:prstGeom>
        </p:spPr>
        <p:txBody>
          <a:bodyPr lIns="0" tIns="0" rIns="0" bIns="0" rtlCol="0" anchor="t">
            <a:spAutoFit/>
          </a:bodyPr>
          <a:lstStyle/>
          <a:p>
            <a:pPr algn="ctr">
              <a:lnSpc>
                <a:spcPts val="10500"/>
              </a:lnSpc>
            </a:pPr>
            <a:r>
              <a:rPr lang="en-US" sz="7500">
                <a:solidFill>
                  <a:srgbClr val="000000"/>
                </a:solidFill>
                <a:latin typeface="Canva Sans Bold"/>
              </a:rPr>
              <a:t>Integration of camera with game </a:t>
            </a:r>
          </a:p>
        </p:txBody>
      </p:sp>
      <p:sp>
        <p:nvSpPr>
          <p:cNvPr id="4" name="TextBox 4"/>
          <p:cNvSpPr txBox="1"/>
          <p:nvPr/>
        </p:nvSpPr>
        <p:spPr>
          <a:xfrm>
            <a:off x="285968" y="2292212"/>
            <a:ext cx="11032435" cy="7181215"/>
          </a:xfrm>
          <a:prstGeom prst="rect">
            <a:avLst/>
          </a:prstGeom>
        </p:spPr>
        <p:txBody>
          <a:bodyPr lIns="0" tIns="0" rIns="0" bIns="0" rtlCol="0" anchor="t">
            <a:spAutoFit/>
          </a:bodyPr>
          <a:lstStyle/>
          <a:p>
            <a:pPr>
              <a:lnSpc>
                <a:spcPts val="4759"/>
              </a:lnSpc>
            </a:pPr>
            <a:r>
              <a:rPr lang="en-US" sz="3399">
                <a:solidFill>
                  <a:srgbClr val="000000"/>
                </a:solidFill>
                <a:latin typeface="Canva Sans"/>
              </a:rPr>
              <a:t>Now the depth data of each point of  the identified region is stored which is further used to give us touch information.  The depth data of the hand or finger is continuously taken by the sensor and is compared to the depth data stored for that pixel coordinates. </a:t>
            </a:r>
          </a:p>
          <a:p>
            <a:pPr>
              <a:lnSpc>
                <a:spcPts val="4759"/>
              </a:lnSpc>
            </a:pPr>
            <a:r>
              <a:rPr lang="en-US" sz="3399">
                <a:solidFill>
                  <a:srgbClr val="000000"/>
                </a:solidFill>
                <a:latin typeface="Canva Sans"/>
              </a:rPr>
              <a:t>If the depth data of both matches then a touch is considered and game can react accordingly.</a:t>
            </a:r>
          </a:p>
          <a:p>
            <a:pPr>
              <a:lnSpc>
                <a:spcPts val="4759"/>
              </a:lnSpc>
            </a:pPr>
            <a:r>
              <a:rPr lang="en-US" sz="3399">
                <a:solidFill>
                  <a:srgbClr val="000000"/>
                </a:solidFill>
                <a:latin typeface="Canva Sans"/>
              </a:rPr>
              <a:t>After this the calibration is done and game can be played. In game the instructions are announced for the user to which alphabet to use and it announces correct or wrong selection acordingly.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t="5000" b="5000"/>
          <a:stretch>
            <a:fillRect/>
          </a:stretch>
        </p:blipFill>
        <p:spPr>
          <a:xfrm>
            <a:off x="0" y="1028700"/>
            <a:ext cx="18288000" cy="9258300"/>
          </a:xfrm>
          <a:prstGeom prst="rect">
            <a:avLst/>
          </a:prstGeom>
        </p:spPr>
      </p:pic>
      <p:sp>
        <p:nvSpPr>
          <p:cNvPr id="3" name="TextBox 3"/>
          <p:cNvSpPr txBox="1"/>
          <p:nvPr/>
        </p:nvSpPr>
        <p:spPr>
          <a:xfrm>
            <a:off x="4397619" y="-142875"/>
            <a:ext cx="10102950" cy="1292762"/>
          </a:xfrm>
          <a:prstGeom prst="rect">
            <a:avLst/>
          </a:prstGeom>
        </p:spPr>
        <p:txBody>
          <a:bodyPr lIns="0" tIns="0" rIns="0" bIns="0" rtlCol="0" anchor="t">
            <a:spAutoFit/>
          </a:bodyPr>
          <a:lstStyle/>
          <a:p>
            <a:pPr algn="ctr">
              <a:lnSpc>
                <a:spcPts val="10639"/>
              </a:lnSpc>
              <a:spcBef>
                <a:spcPct val="0"/>
              </a:spcBef>
            </a:pPr>
            <a:r>
              <a:rPr lang="en-US" sz="7599">
                <a:solidFill>
                  <a:srgbClr val="FF0000"/>
                </a:solidFill>
                <a:latin typeface="Canva Sans Bold"/>
              </a:rPr>
              <a:t>Video Demonstration</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101131" y="1431235"/>
            <a:ext cx="18085737" cy="8816797"/>
          </a:xfrm>
          <a:prstGeom prst="rect">
            <a:avLst/>
          </a:prstGeom>
        </p:spPr>
      </p:pic>
      <p:sp>
        <p:nvSpPr>
          <p:cNvPr id="3" name="TextBox 3"/>
          <p:cNvSpPr txBox="1"/>
          <p:nvPr/>
        </p:nvSpPr>
        <p:spPr>
          <a:xfrm>
            <a:off x="6172200" y="-142875"/>
            <a:ext cx="6858000" cy="1292861"/>
          </a:xfrm>
          <a:prstGeom prst="rect">
            <a:avLst/>
          </a:prstGeom>
        </p:spPr>
        <p:txBody>
          <a:bodyPr wrap="square" lIns="0" tIns="0" rIns="0" bIns="0" rtlCol="0" anchor="t">
            <a:spAutoFit/>
          </a:bodyPr>
          <a:lstStyle/>
          <a:p>
            <a:pPr algn="ctr">
              <a:lnSpc>
                <a:spcPts val="10639"/>
              </a:lnSpc>
            </a:pPr>
            <a:r>
              <a:rPr lang="en-US" sz="7599" dirty="0">
                <a:solidFill>
                  <a:srgbClr val="000000"/>
                </a:solidFill>
                <a:latin typeface="Canva Sans"/>
              </a:rPr>
              <a:t>Calibration</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TextBox 2"/>
          <p:cNvSpPr txBox="1"/>
          <p:nvPr/>
        </p:nvSpPr>
        <p:spPr>
          <a:xfrm>
            <a:off x="1028700" y="885825"/>
            <a:ext cx="16099896" cy="1292762"/>
          </a:xfrm>
          <a:prstGeom prst="rect">
            <a:avLst/>
          </a:prstGeom>
        </p:spPr>
        <p:txBody>
          <a:bodyPr lIns="0" tIns="0" rIns="0" bIns="0" rtlCol="0" anchor="t">
            <a:spAutoFit/>
          </a:bodyPr>
          <a:lstStyle/>
          <a:p>
            <a:pPr algn="ctr">
              <a:lnSpc>
                <a:spcPts val="10639"/>
              </a:lnSpc>
              <a:spcBef>
                <a:spcPct val="0"/>
              </a:spcBef>
            </a:pPr>
            <a:r>
              <a:rPr lang="en-US" sz="7599">
                <a:solidFill>
                  <a:srgbClr val="000000"/>
                </a:solidFill>
                <a:latin typeface="Canva Sans Bold"/>
              </a:rPr>
              <a:t>Hand detection in threshold value</a:t>
            </a:r>
          </a:p>
        </p:txBody>
      </p:sp>
      <p:sp>
        <p:nvSpPr>
          <p:cNvPr id="3" name="TextBox 3"/>
          <p:cNvSpPr txBox="1"/>
          <p:nvPr/>
        </p:nvSpPr>
        <p:spPr>
          <a:xfrm>
            <a:off x="1600200" y="4533900"/>
            <a:ext cx="15849600" cy="6416180"/>
          </a:xfrm>
          <a:prstGeom prst="rect">
            <a:avLst/>
          </a:prstGeom>
        </p:spPr>
        <p:txBody>
          <a:bodyPr wrap="square" lIns="0" tIns="0" rIns="0" bIns="0" rtlCol="0" anchor="t">
            <a:spAutoFit/>
          </a:bodyPr>
          <a:lstStyle/>
          <a:p>
            <a:pPr>
              <a:lnSpc>
                <a:spcPts val="5599"/>
              </a:lnSpc>
            </a:pPr>
            <a:r>
              <a:rPr lang="en-US" sz="3999" dirty="0">
                <a:solidFill>
                  <a:srgbClr val="000000"/>
                </a:solidFill>
                <a:latin typeface="Canva Sans"/>
              </a:rPr>
              <a:t>The threshold value set for our hand movement will be considered that we are using the screen is 10cm. We can do it simply by recording 1st distance of the screen from the Realsense camera and store for all pixels. Now compare your hand pixel distance with your screen pixel distance. </a:t>
            </a:r>
          </a:p>
          <a:p>
            <a:pPr>
              <a:lnSpc>
                <a:spcPts val="5599"/>
              </a:lnSpc>
            </a:pPr>
            <a:r>
              <a:rPr lang="en-US" sz="3999" dirty="0">
                <a:solidFill>
                  <a:srgbClr val="000000"/>
                </a:solidFill>
                <a:latin typeface="Canva Sans"/>
              </a:rPr>
              <a:t>If it &lt; 10cm:</a:t>
            </a:r>
          </a:p>
          <a:p>
            <a:pPr>
              <a:lnSpc>
                <a:spcPts val="5599"/>
              </a:lnSpc>
            </a:pPr>
            <a:r>
              <a:rPr lang="en-US" sz="3999" dirty="0">
                <a:solidFill>
                  <a:srgbClr val="000000"/>
                </a:solidFill>
                <a:latin typeface="Canva Sans"/>
              </a:rPr>
              <a:t>      detected</a:t>
            </a:r>
          </a:p>
          <a:p>
            <a:pPr>
              <a:lnSpc>
                <a:spcPts val="5599"/>
              </a:lnSpc>
            </a:pPr>
            <a:endParaRPr lang="en-US" sz="3999" dirty="0">
              <a:solidFill>
                <a:srgbClr val="000000"/>
              </a:solidFill>
              <a:latin typeface="Canva Sans"/>
            </a:endParaRPr>
          </a:p>
          <a:p>
            <a:pPr>
              <a:lnSpc>
                <a:spcPts val="5599"/>
              </a:lnSpc>
              <a:spcBef>
                <a:spcPct val="0"/>
              </a:spcBef>
            </a:pPr>
            <a:endParaRPr lang="en-US" sz="3999" dirty="0">
              <a:solidFill>
                <a:srgbClr val="000000"/>
              </a:solidFill>
              <a:latin typeface="Canva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665</Words>
  <Application>Microsoft Office PowerPoint</Application>
  <PresentationFormat>Custom</PresentationFormat>
  <Paragraphs>44</Paragraphs>
  <Slides>11</Slides>
  <Notes>0</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Oswald</vt:lpstr>
      <vt:lpstr>Oswald Bold</vt:lpstr>
      <vt:lpstr>Canva Sans Bold</vt:lpstr>
      <vt:lpstr>Arial</vt:lpstr>
      <vt:lpstr>Calibri</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Nilesh Gupta</cp:lastModifiedBy>
  <cp:revision>4</cp:revision>
  <dcterms:created xsi:type="dcterms:W3CDTF">2006-08-16T00:00:00Z</dcterms:created>
  <dcterms:modified xsi:type="dcterms:W3CDTF">2023-05-03T15:38:10Z</dcterms:modified>
  <dc:identifier>DAFhqb31_D8</dc:identifier>
</cp:coreProperties>
</file>

<file path=docProps/thumbnail.jpeg>
</file>